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A4C97B-E7BD-41AB-B664-75CCD616A794}">
  <a:tblStyle styleId="{E3A4C97B-E7BD-41AB-B664-75CCD616A794}"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23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babe89203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abe89203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babe89203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babe89203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babe89203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babe89203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d8a3913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d8a3913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9.mp3"/><Relationship Id="rId2" Type="http://schemas.microsoft.com/office/2007/relationships/media" Target="../media/media9.mp3"/><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1.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5.mp3"/><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6.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7.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8.mp3"/><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60950" y="1019950"/>
            <a:ext cx="8222100" cy="17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Calibri" panose="020F0502020204030204" pitchFamily="34" charset="0"/>
                <a:ea typeface="Calibri" panose="020F0502020204030204" pitchFamily="34" charset="0"/>
                <a:cs typeface="Calibri" panose="020F0502020204030204" pitchFamily="34" charset="0"/>
                <a:sym typeface="Cambria"/>
              </a:rPr>
              <a:t>DYNAMIC VIEW SELECTION VIA SPATIOTEMPORAL GRAPHS AND INFORMATION-THEORETIC OPTIMIZATION FOR DISTRIBUTED EDGE SURVEILLANCE SYSTEMS</a:t>
            </a:r>
            <a:endParaRPr sz="2800" b="1" dirty="0">
              <a:latin typeface="Calibri" panose="020F0502020204030204" pitchFamily="34" charset="0"/>
              <a:ea typeface="Calibri" panose="020F0502020204030204" pitchFamily="34" charset="0"/>
              <a:cs typeface="Calibri" panose="020F0502020204030204" pitchFamily="34" charset="0"/>
            </a:endParaRPr>
          </a:p>
        </p:txBody>
      </p:sp>
      <p:sp>
        <p:nvSpPr>
          <p:cNvPr id="67" name="Google Shape;67;p13"/>
          <p:cNvSpPr txBox="1">
            <a:spLocks noGrp="1"/>
          </p:cNvSpPr>
          <p:nvPr>
            <p:ph type="title"/>
          </p:nvPr>
        </p:nvSpPr>
        <p:spPr>
          <a:xfrm>
            <a:off x="710000" y="3124275"/>
            <a:ext cx="77736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oboto" panose="020B0604020202020204" pitchFamily="2" charset="0"/>
                <a:ea typeface="Roboto" panose="020B0604020202020204" pitchFamily="2" charset="0"/>
                <a:cs typeface="Times New Roman" panose="02020603050405020304" pitchFamily="18" charset="0"/>
              </a:rPr>
              <a:t>Bùi Phạm Minh Thi - 250101065</a:t>
            </a:r>
            <a:endParaRPr b="1" dirty="0">
              <a:latin typeface="Roboto" panose="020B0604020202020204" pitchFamily="2" charset="0"/>
              <a:ea typeface="Roboto" panose="020B0604020202020204" pitchFamily="2" charset="0"/>
              <a:cs typeface="Times New Roman" panose="02020603050405020304" pitchFamily="18" charset="0"/>
            </a:endParaRPr>
          </a:p>
        </p:txBody>
      </p:sp>
      <p:pic>
        <p:nvPicPr>
          <p:cNvPr id="2" name="ElevenLabs_2026-01-18T15_58_30_Liam - Energetic, Social Media Creator_pre_sp100_s50_sb75_v3">
            <a:hlinkClick r:id="" action="ppaction://media"/>
            <a:extLst>
              <a:ext uri="{FF2B5EF4-FFF2-40B4-BE49-F238E27FC236}">
                <a16:creationId xmlns:a16="http://schemas.microsoft.com/office/drawing/2014/main" id="{C72F8EF2-9899-4ED2-8499-CC65C25D4C7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5651">
        <p:fade/>
        <p:sndAc>
          <p:endSnd/>
        </p:sndAc>
      </p:transition>
    </mc:Choice>
    <mc:Fallback>
      <p:transition spd="med" advClick="0" advTm="25651">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 objId="2"/>
        <p14:stopEvt time="25035"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Tài liệu tham khảo</a:t>
            </a:r>
            <a:endParaRPr dirty="0"/>
          </a:p>
        </p:txBody>
      </p:sp>
      <p:sp>
        <p:nvSpPr>
          <p:cNvPr id="125" name="Google Shape;125;p22"/>
          <p:cNvSpPr txBox="1">
            <a:spLocks noGrp="1"/>
          </p:cNvSpPr>
          <p:nvPr>
            <p:ph type="body" idx="1"/>
          </p:nvPr>
        </p:nvSpPr>
        <p:spPr>
          <a:xfrm>
            <a:off x="471900" y="640971"/>
            <a:ext cx="8222100" cy="3908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[1]</a:t>
            </a:r>
            <a:r>
              <a:rPr lang="en" sz="1300" b="1" dirty="0">
                <a:latin typeface="Roboto" panose="020B0604020202020204" pitchFamily="2" charset="0"/>
                <a:ea typeface="Roboto" panose="020B0604020202020204" pitchFamily="2" charset="0"/>
                <a:cs typeface="Times New Roman"/>
                <a:sym typeface="Times New Roman"/>
              </a:rPr>
              <a:t>Amosa, T. I., et al.</a:t>
            </a:r>
            <a:r>
              <a:rPr lang="en" sz="1300" dirty="0">
                <a:latin typeface="Roboto" panose="020B0604020202020204" pitchFamily="2" charset="0"/>
                <a:ea typeface="Roboto" panose="020B0604020202020204" pitchFamily="2" charset="0"/>
                <a:cs typeface="Times New Roman"/>
                <a:sym typeface="Times New Roman"/>
              </a:rPr>
              <a:t> (2023). "Multi-camera multi-object tracking: A review of current trends and future advances." </a:t>
            </a:r>
            <a:r>
              <a:rPr lang="en" sz="1300" i="1" dirty="0">
                <a:latin typeface="Roboto" panose="020B0604020202020204" pitchFamily="2" charset="0"/>
                <a:ea typeface="Roboto" panose="020B0604020202020204" pitchFamily="2" charset="0"/>
                <a:cs typeface="Times New Roman"/>
                <a:sym typeface="Times New Roman"/>
              </a:rPr>
              <a:t>Neurocomputing</a:t>
            </a:r>
            <a:r>
              <a:rPr lang="en" sz="1300" dirty="0">
                <a:latin typeface="Roboto" panose="020B0604020202020204" pitchFamily="2" charset="0"/>
                <a:ea typeface="Roboto" panose="020B0604020202020204" pitchFamily="2" charset="0"/>
                <a:cs typeface="Times New Roman"/>
                <a:sym typeface="Times New Roman"/>
              </a:rPr>
              <a:t>, 552, 126558.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[2]</a:t>
            </a:r>
            <a:r>
              <a:rPr lang="en" sz="1300" b="1" dirty="0">
                <a:latin typeface="Roboto" panose="020B0604020202020204" pitchFamily="2" charset="0"/>
                <a:ea typeface="Roboto" panose="020B0604020202020204" pitchFamily="2" charset="0"/>
                <a:cs typeface="Times New Roman"/>
                <a:sym typeface="Times New Roman"/>
              </a:rPr>
              <a:t>Hou, Y., Gould, S., &amp; Zheng, L.</a:t>
            </a:r>
            <a:r>
              <a:rPr lang="en" sz="1300" dirty="0">
                <a:latin typeface="Roboto" panose="020B0604020202020204" pitchFamily="2" charset="0"/>
                <a:ea typeface="Roboto" panose="020B0604020202020204" pitchFamily="2" charset="0"/>
                <a:cs typeface="Times New Roman"/>
                <a:sym typeface="Times New Roman"/>
              </a:rPr>
              <a:t> (2024). "Learning to Select Views for Efficient Multi-View Understanding." </a:t>
            </a:r>
            <a:r>
              <a:rPr lang="en" sz="1300" i="1" dirty="0">
                <a:latin typeface="Roboto" panose="020B0604020202020204" pitchFamily="2" charset="0"/>
                <a:ea typeface="Roboto" panose="020B0604020202020204" pitchFamily="2" charset="0"/>
                <a:cs typeface="Times New Roman"/>
                <a:sym typeface="Times New Roman"/>
              </a:rPr>
              <a:t>CVPR 2024</a:t>
            </a:r>
            <a:r>
              <a:rPr lang="en" sz="1300" dirty="0">
                <a:latin typeface="Roboto" panose="020B0604020202020204" pitchFamily="2" charset="0"/>
                <a:ea typeface="Roboto" panose="020B0604020202020204" pitchFamily="2" charset="0"/>
                <a:cs typeface="Times New Roman"/>
                <a:sym typeface="Times New Roman"/>
              </a:rPr>
              <a:t>.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[3]</a:t>
            </a:r>
            <a:r>
              <a:rPr lang="en" sz="1300" b="1" dirty="0">
                <a:latin typeface="Roboto" panose="020B0604020202020204" pitchFamily="2" charset="0"/>
                <a:ea typeface="Roboto" panose="020B0604020202020204" pitchFamily="2" charset="0"/>
                <a:cs typeface="Times New Roman"/>
                <a:sym typeface="Times New Roman"/>
              </a:rPr>
              <a:t>Tang, Z., et al.</a:t>
            </a:r>
            <a:r>
              <a:rPr lang="en" sz="1300" dirty="0">
                <a:latin typeface="Roboto" panose="020B0604020202020204" pitchFamily="2" charset="0"/>
                <a:ea typeface="Roboto" panose="020B0604020202020204" pitchFamily="2" charset="0"/>
                <a:cs typeface="Times New Roman"/>
                <a:sym typeface="Times New Roman"/>
              </a:rPr>
              <a:t> (2019). "CityFlow: A City-Scale Benchmark for Multi-Target Multi-Camera Vehicle Tracking and Re-Identification." </a:t>
            </a:r>
            <a:r>
              <a:rPr lang="en" sz="1300" i="1" dirty="0">
                <a:latin typeface="Roboto" panose="020B0604020202020204" pitchFamily="2" charset="0"/>
                <a:ea typeface="Roboto" panose="020B0604020202020204" pitchFamily="2" charset="0"/>
                <a:cs typeface="Times New Roman"/>
                <a:sym typeface="Times New Roman"/>
              </a:rPr>
              <a:t>CVPR 2019</a:t>
            </a:r>
            <a:r>
              <a:rPr lang="en" sz="1300" dirty="0">
                <a:latin typeface="Roboto" panose="020B0604020202020204" pitchFamily="2" charset="0"/>
                <a:ea typeface="Roboto" panose="020B0604020202020204" pitchFamily="2" charset="0"/>
                <a:cs typeface="Times New Roman"/>
                <a:sym typeface="Times New Roman"/>
              </a:rPr>
              <a:t>.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[4]</a:t>
            </a:r>
            <a:r>
              <a:rPr lang="en" sz="1300" b="1" dirty="0">
                <a:latin typeface="Roboto" panose="020B0604020202020204" pitchFamily="2" charset="0"/>
                <a:ea typeface="Roboto" panose="020B0604020202020204" pitchFamily="2" charset="0"/>
                <a:cs typeface="Times New Roman"/>
                <a:sym typeface="Times New Roman"/>
              </a:rPr>
              <a:t>Yang, J., et al.</a:t>
            </a:r>
            <a:r>
              <a:rPr lang="en" sz="1300" dirty="0">
                <a:latin typeface="Roboto" panose="020B0604020202020204" pitchFamily="2" charset="0"/>
                <a:ea typeface="Roboto" panose="020B0604020202020204" pitchFamily="2" charset="0"/>
                <a:cs typeface="Times New Roman"/>
                <a:sym typeface="Times New Roman"/>
              </a:rPr>
              <a:t> (2025). "The TEDDY Framework: An Efficient Framework for Target Tracking Using Edge-Based Distributed Smart Cameras." </a:t>
            </a:r>
            <a:r>
              <a:rPr lang="en" sz="1300" i="1" dirty="0">
                <a:latin typeface="Roboto" panose="020B0604020202020204" pitchFamily="2" charset="0"/>
                <a:ea typeface="Roboto" panose="020B0604020202020204" pitchFamily="2" charset="0"/>
                <a:cs typeface="Times New Roman"/>
                <a:sym typeface="Times New Roman"/>
              </a:rPr>
              <a:t>Applied Sciences</a:t>
            </a:r>
            <a:r>
              <a:rPr lang="en" sz="1300" dirty="0">
                <a:latin typeface="Roboto" panose="020B0604020202020204" pitchFamily="2" charset="0"/>
                <a:ea typeface="Roboto" panose="020B0604020202020204" pitchFamily="2" charset="0"/>
                <a:cs typeface="Times New Roman"/>
                <a:sym typeface="Times New Roman"/>
              </a:rPr>
              <a:t>.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[5]</a:t>
            </a:r>
            <a:r>
              <a:rPr lang="en" sz="1300" b="1" dirty="0">
                <a:latin typeface="Roboto" panose="020B0604020202020204" pitchFamily="2" charset="0"/>
                <a:ea typeface="Roboto" panose="020B0604020202020204" pitchFamily="2" charset="0"/>
                <a:cs typeface="Times New Roman"/>
                <a:sym typeface="Times New Roman"/>
              </a:rPr>
              <a:t>Paul, S., et al.</a:t>
            </a:r>
            <a:r>
              <a:rPr lang="en" sz="1300" dirty="0">
                <a:latin typeface="Roboto" panose="020B0604020202020204" pitchFamily="2" charset="0"/>
                <a:ea typeface="Roboto" panose="020B0604020202020204" pitchFamily="2" charset="0"/>
                <a:cs typeface="Times New Roman"/>
                <a:sym typeface="Times New Roman"/>
              </a:rPr>
              <a:t> (2024). "STAC: Spatio-Temporal Associations for Cross-Camera Analytics in Bandwidth-Constrained Environments."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[6]</a:t>
            </a:r>
            <a:r>
              <a:rPr lang="en" sz="1300" b="1" dirty="0">
                <a:latin typeface="Roboto" panose="020B0604020202020204" pitchFamily="2" charset="0"/>
                <a:ea typeface="Roboto" panose="020B0604020202020204" pitchFamily="2" charset="0"/>
                <a:cs typeface="Times New Roman"/>
                <a:sym typeface="Times New Roman"/>
              </a:rPr>
              <a:t>Friedman, D., &amp; Dieng, A. B.</a:t>
            </a:r>
            <a:r>
              <a:rPr lang="en" sz="1300" dirty="0">
                <a:latin typeface="Roboto" panose="020B0604020202020204" pitchFamily="2" charset="0"/>
                <a:ea typeface="Roboto" panose="020B0604020202020204" pitchFamily="2" charset="0"/>
                <a:cs typeface="Times New Roman"/>
                <a:sym typeface="Times New Roman"/>
              </a:rPr>
              <a:t> (2025). "Vendi Information Gain for Active Learning." </a:t>
            </a:r>
            <a:r>
              <a:rPr lang="en" sz="1300" i="1" dirty="0">
                <a:latin typeface="Roboto" panose="020B0604020202020204" pitchFamily="2" charset="0"/>
                <a:ea typeface="Roboto" panose="020B0604020202020204" pitchFamily="2" charset="0"/>
                <a:cs typeface="Times New Roman"/>
                <a:sym typeface="Times New Roman"/>
              </a:rPr>
              <a:t>NeurIPS</a:t>
            </a:r>
            <a:r>
              <a:rPr lang="en" sz="1300" dirty="0">
                <a:latin typeface="Roboto" panose="020B0604020202020204" pitchFamily="2" charset="0"/>
                <a:ea typeface="Roboto" panose="020B0604020202020204" pitchFamily="2" charset="0"/>
                <a:cs typeface="Times New Roman"/>
                <a:sym typeface="Times New Roman"/>
              </a:rPr>
              <a:t>. </a:t>
            </a:r>
            <a:endParaRPr sz="1300" baseline="30000" dirty="0">
              <a:latin typeface="Roboto" panose="020B0604020202020204" pitchFamily="2" charset="0"/>
              <a:ea typeface="Roboto" panose="020B0604020202020204" pitchFamily="2" charset="0"/>
              <a:cs typeface="Times New Roman"/>
              <a:sym typeface="Times New Roman"/>
            </a:endParaRPr>
          </a:p>
          <a:p>
            <a:pPr marL="0" lvl="0" indent="0" algn="l" rtl="0">
              <a:spcBef>
                <a:spcPts val="1200"/>
              </a:spcBef>
              <a:spcAft>
                <a:spcPts val="0"/>
              </a:spcAft>
              <a:buNone/>
            </a:pPr>
            <a:r>
              <a:rPr lang="en" sz="1300" dirty="0">
                <a:latin typeface="Roboto" panose="020B0604020202020204" pitchFamily="2" charset="0"/>
                <a:ea typeface="Roboto" panose="020B0604020202020204" pitchFamily="2" charset="0"/>
                <a:cs typeface="Times New Roman"/>
                <a:sym typeface="Times New Roman"/>
              </a:rPr>
              <a:t>[7]</a:t>
            </a:r>
            <a:r>
              <a:rPr lang="en" sz="1300" b="1" dirty="0">
                <a:latin typeface="Roboto" panose="020B0604020202020204" pitchFamily="2" charset="0"/>
                <a:ea typeface="Roboto" panose="020B0604020202020204" pitchFamily="2" charset="0"/>
                <a:cs typeface="Times New Roman"/>
                <a:sym typeface="Times New Roman"/>
              </a:rPr>
              <a:t>Luiten, J., et al.</a:t>
            </a:r>
            <a:r>
              <a:rPr lang="en" sz="1300" dirty="0">
                <a:latin typeface="Roboto" panose="020B0604020202020204" pitchFamily="2" charset="0"/>
                <a:ea typeface="Roboto" panose="020B0604020202020204" pitchFamily="2" charset="0"/>
                <a:cs typeface="Times New Roman"/>
                <a:sym typeface="Times New Roman"/>
              </a:rPr>
              <a:t> (2021). "HOTA: A Higher Order Metric for Evaluating Multi-Object Tracking." </a:t>
            </a:r>
            <a:r>
              <a:rPr lang="en" sz="1300" i="1" dirty="0">
                <a:latin typeface="Roboto" panose="020B0604020202020204" pitchFamily="2" charset="0"/>
                <a:ea typeface="Roboto" panose="020B0604020202020204" pitchFamily="2" charset="0"/>
                <a:cs typeface="Times New Roman"/>
                <a:sym typeface="Times New Roman"/>
              </a:rPr>
              <a:t>IJCV</a:t>
            </a:r>
            <a:r>
              <a:rPr lang="en" sz="1300" dirty="0">
                <a:latin typeface="Roboto" panose="020B0604020202020204" pitchFamily="2" charset="0"/>
                <a:ea typeface="Roboto" panose="020B0604020202020204" pitchFamily="2" charset="0"/>
                <a:cs typeface="Times New Roman"/>
                <a:sym typeface="Times New Roman"/>
              </a:rPr>
              <a:t>. </a:t>
            </a:r>
            <a:endParaRPr sz="1300" dirty="0">
              <a:latin typeface="Roboto" panose="020B0604020202020204" pitchFamily="2" charset="0"/>
              <a:ea typeface="Roboto" panose="020B0604020202020204" pitchFamily="2" charset="0"/>
            </a:endParaRPr>
          </a:p>
        </p:txBody>
      </p:sp>
      <p:pic>
        <p:nvPicPr>
          <p:cNvPr id="2" name="ElevenLabs_2026-01-18T16_04_22_Liam - Energetic, Social Media Creator_pre_sp100_s50_sb75_v3">
            <a:hlinkClick r:id="" action="ppaction://media"/>
            <a:extLst>
              <a:ext uri="{FF2B5EF4-FFF2-40B4-BE49-F238E27FC236}">
                <a16:creationId xmlns:a16="http://schemas.microsoft.com/office/drawing/2014/main" id="{A082A3DD-F6B5-46D2-AEC1-3C688269E62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16262">
        <p:fade/>
        <p:sndAc>
          <p:endSnd/>
        </p:sndAc>
      </p:transition>
    </mc:Choice>
    <mc:Fallback>
      <p:transition spd="med" advClick="0" advTm="16262">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15250"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Roboto" panose="020B0604020202020204" pitchFamily="2" charset="0"/>
                <a:ea typeface="Roboto" panose="020B0604020202020204" pitchFamily="2" charset="0"/>
                <a:cs typeface="Times New Roman" panose="02020603050405020304" pitchFamily="18" charset="0"/>
              </a:rPr>
              <a:t>Tóm tắt </a:t>
            </a:r>
            <a:endParaRPr dirty="0">
              <a:latin typeface="Roboto" panose="020B0604020202020204" pitchFamily="2" charset="0"/>
              <a:ea typeface="Roboto" panose="020B0604020202020204" pitchFamily="2" charset="0"/>
              <a:cs typeface="Times New Roman" panose="02020603050405020304" pitchFamily="18" charset="0"/>
            </a:endParaRPr>
          </a:p>
        </p:txBody>
      </p:sp>
      <p:sp>
        <p:nvSpPr>
          <p:cNvPr id="73" name="Google Shape;73;p1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dirty="0">
                <a:latin typeface="Roboto" panose="020B0604020202020204" pitchFamily="2" charset="0"/>
                <a:ea typeface="Roboto" panose="020B0604020202020204" pitchFamily="2" charset="0"/>
                <a:cs typeface="Times New Roman" panose="02020603050405020304" pitchFamily="18" charset="0"/>
              </a:rPr>
              <a:t>Lớp: CS2205.CH201</a:t>
            </a: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368300" algn="l" rtl="0">
              <a:spcBef>
                <a:spcPts val="0"/>
              </a:spcBef>
              <a:spcAft>
                <a:spcPts val="0"/>
              </a:spcAft>
              <a:buSzPts val="2200"/>
              <a:buFont typeface="Arial"/>
              <a:buChar char="●"/>
            </a:pPr>
            <a:r>
              <a:rPr lang="en" dirty="0">
                <a:latin typeface="Roboto" panose="020B0604020202020204" pitchFamily="2" charset="0"/>
                <a:ea typeface="Roboto" panose="020B0604020202020204" pitchFamily="2" charset="0"/>
                <a:cs typeface="Times New Roman" panose="02020603050405020304" pitchFamily="18" charset="0"/>
              </a:rPr>
              <a:t>Link Github của nhóm: https://github.com/15520824/video-anomaly-detection-with-mediasoup</a:t>
            </a: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368300" algn="l" rtl="0">
              <a:spcBef>
                <a:spcPts val="0"/>
              </a:spcBef>
              <a:spcAft>
                <a:spcPts val="0"/>
              </a:spcAft>
              <a:buSzPts val="2200"/>
              <a:buChar char="●"/>
            </a:pPr>
            <a:r>
              <a:rPr lang="en" dirty="0">
                <a:latin typeface="Roboto" panose="020B0604020202020204" pitchFamily="2" charset="0"/>
                <a:ea typeface="Roboto" panose="020B0604020202020204" pitchFamily="2" charset="0"/>
                <a:cs typeface="Times New Roman" panose="02020603050405020304" pitchFamily="18" charset="0"/>
              </a:rPr>
              <a:t>Link YouTube video: </a:t>
            </a:r>
            <a:r>
              <a:rPr lang="en-US" dirty="0">
                <a:latin typeface="Roboto" panose="020B0604020202020204" pitchFamily="2" charset="0"/>
                <a:ea typeface="Roboto" panose="020B0604020202020204" pitchFamily="2" charset="0"/>
                <a:cs typeface="Times New Roman" panose="02020603050405020304" pitchFamily="18" charset="0"/>
              </a:rPr>
              <a:t>https://youtu.be/wsEERrqaWHU</a:t>
            </a:r>
            <a:endParaRPr dirty="0">
              <a:latin typeface="Roboto" panose="020B0604020202020204" pitchFamily="2" charset="0"/>
              <a:ea typeface="Roboto" panose="020B0604020202020204" pitchFamily="2" charset="0"/>
              <a:cs typeface="Times New Roman" panose="02020603050405020304" pitchFamily="18" charset="0"/>
            </a:endParaRPr>
          </a:p>
          <a:p>
            <a:pPr marL="914400" lvl="0" indent="0" algn="l" rtl="0">
              <a:spcBef>
                <a:spcPts val="1600"/>
              </a:spcBef>
              <a:spcAft>
                <a:spcPts val="1600"/>
              </a:spcAft>
              <a:buNone/>
            </a:pPr>
            <a:endParaRPr sz="1800" dirty="0">
              <a:latin typeface="Roboto" panose="020B0604020202020204" pitchFamily="2" charset="0"/>
              <a:ea typeface="Roboto" panose="020B0604020202020204" pitchFamily="2" charset="0"/>
              <a:cs typeface="Times New Roman" panose="02020603050405020304" pitchFamily="18" charset="0"/>
            </a:endParaRPr>
          </a:p>
        </p:txBody>
      </p:sp>
      <p:pic>
        <p:nvPicPr>
          <p:cNvPr id="74" name="Google Shape;74;p14"/>
          <p:cNvPicPr preferRelativeResize="0"/>
          <p:nvPr/>
        </p:nvPicPr>
        <p:blipFill>
          <a:blip r:embed="rId4">
            <a:alphaModFix/>
          </a:blip>
          <a:stretch>
            <a:fillRect/>
          </a:stretch>
        </p:blipFill>
        <p:spPr>
          <a:xfrm>
            <a:off x="997275" y="2830450"/>
            <a:ext cx="1340450" cy="1785300"/>
          </a:xfrm>
          <a:prstGeom prst="rect">
            <a:avLst/>
          </a:prstGeom>
          <a:noFill/>
          <a:ln>
            <a:noFill/>
          </a:ln>
        </p:spPr>
      </p:pic>
      <p:sp>
        <p:nvSpPr>
          <p:cNvPr id="8" name="TextBox 7">
            <a:extLst>
              <a:ext uri="{FF2B5EF4-FFF2-40B4-BE49-F238E27FC236}">
                <a16:creationId xmlns:a16="http://schemas.microsoft.com/office/drawing/2014/main" id="{11C952B2-804B-4BCD-9896-24A82B7F6AF7}"/>
              </a:ext>
            </a:extLst>
          </p:cNvPr>
          <p:cNvSpPr txBox="1"/>
          <p:nvPr/>
        </p:nvSpPr>
        <p:spPr>
          <a:xfrm>
            <a:off x="2440641" y="2830450"/>
            <a:ext cx="4572000" cy="1849352"/>
          </a:xfrm>
          <a:prstGeom prst="rect">
            <a:avLst/>
          </a:prstGeom>
          <a:noFill/>
        </p:spPr>
        <p:txBody>
          <a:bodyPr wrap="square">
            <a:spAutoFit/>
          </a:bodyPr>
          <a:lstStyle/>
          <a:p>
            <a:pPr marL="228600" lvl="0" indent="-368300" algn="l" rtl="0">
              <a:lnSpc>
                <a:spcPct val="115000"/>
              </a:lnSpc>
              <a:spcBef>
                <a:spcPts val="0"/>
              </a:spcBef>
              <a:spcAft>
                <a:spcPts val="0"/>
              </a:spcAft>
              <a:buSzPts val="2200"/>
              <a:buFont typeface="Times New Roman"/>
              <a:buChar char="●"/>
            </a:pPr>
            <a:r>
              <a:rPr lang="en-US" sz="2200" dirty="0" err="1">
                <a:latin typeface="Roboto" panose="020B0604020202020204" pitchFamily="2" charset="0"/>
                <a:ea typeface="Roboto" panose="020B0604020202020204" pitchFamily="2" charset="0"/>
                <a:cs typeface="Times New Roman"/>
                <a:sym typeface="Times New Roman"/>
              </a:rPr>
              <a:t>Họ</a:t>
            </a:r>
            <a:r>
              <a:rPr lang="en-US" sz="2200" dirty="0">
                <a:latin typeface="Roboto" panose="020B0604020202020204" pitchFamily="2" charset="0"/>
                <a:ea typeface="Roboto" panose="020B0604020202020204" pitchFamily="2" charset="0"/>
                <a:cs typeface="Times New Roman"/>
                <a:sym typeface="Times New Roman"/>
              </a:rPr>
              <a:t> </a:t>
            </a:r>
            <a:r>
              <a:rPr lang="en-US" sz="2200" dirty="0" err="1">
                <a:latin typeface="Roboto" panose="020B0604020202020204" pitchFamily="2" charset="0"/>
                <a:ea typeface="Roboto" panose="020B0604020202020204" pitchFamily="2" charset="0"/>
                <a:cs typeface="Times New Roman"/>
                <a:sym typeface="Times New Roman"/>
              </a:rPr>
              <a:t>và</a:t>
            </a:r>
            <a:r>
              <a:rPr lang="en-US" sz="2200" dirty="0">
                <a:latin typeface="Roboto" panose="020B0604020202020204" pitchFamily="2" charset="0"/>
                <a:ea typeface="Roboto" panose="020B0604020202020204" pitchFamily="2" charset="0"/>
                <a:cs typeface="Times New Roman"/>
                <a:sym typeface="Times New Roman"/>
              </a:rPr>
              <a:t> </a:t>
            </a:r>
            <a:r>
              <a:rPr lang="en-US" sz="2200" dirty="0" err="1">
                <a:latin typeface="Roboto" panose="020B0604020202020204" pitchFamily="2" charset="0"/>
                <a:ea typeface="Roboto" panose="020B0604020202020204" pitchFamily="2" charset="0"/>
                <a:cs typeface="Times New Roman"/>
                <a:sym typeface="Times New Roman"/>
              </a:rPr>
              <a:t>Tên</a:t>
            </a:r>
            <a:r>
              <a:rPr lang="en-US" sz="2200" dirty="0">
                <a:latin typeface="Roboto" panose="020B0604020202020204" pitchFamily="2" charset="0"/>
                <a:ea typeface="Roboto" panose="020B0604020202020204" pitchFamily="2" charset="0"/>
                <a:cs typeface="Times New Roman"/>
                <a:sym typeface="Times New Roman"/>
              </a:rPr>
              <a:t>: Bùi Phạm Minh Thi</a:t>
            </a:r>
          </a:p>
          <a:p>
            <a:pPr marL="228600" lvl="0" indent="-368300" algn="l" rtl="0">
              <a:lnSpc>
                <a:spcPct val="115000"/>
              </a:lnSpc>
              <a:spcBef>
                <a:spcPts val="0"/>
              </a:spcBef>
              <a:spcAft>
                <a:spcPts val="0"/>
              </a:spcAft>
              <a:buSzPts val="2200"/>
              <a:buFont typeface="Times New Roman"/>
              <a:buChar char="●"/>
            </a:pPr>
            <a:r>
              <a:rPr lang="en-US" sz="2200" dirty="0">
                <a:latin typeface="Roboto" panose="020B0604020202020204" pitchFamily="2" charset="0"/>
                <a:ea typeface="Roboto" panose="020B0604020202020204" pitchFamily="2" charset="0"/>
                <a:cs typeface="Times New Roman"/>
                <a:sym typeface="Times New Roman"/>
              </a:rPr>
              <a:t>MSSV: 250101065</a:t>
            </a:r>
          </a:p>
          <a:p>
            <a:pPr marL="457200" lvl="0" indent="0" algn="just" rtl="0">
              <a:lnSpc>
                <a:spcPct val="115000"/>
              </a:lnSpc>
              <a:spcBef>
                <a:spcPts val="1200"/>
              </a:spcBef>
              <a:spcAft>
                <a:spcPts val="0"/>
              </a:spcAft>
              <a:buNone/>
            </a:pPr>
            <a:endParaRPr lang="en-US" sz="2200" dirty="0">
              <a:latin typeface="Roboto" panose="020B0604020202020204" pitchFamily="2" charset="0"/>
              <a:ea typeface="Roboto" panose="020B0604020202020204" pitchFamily="2" charset="0"/>
              <a:cs typeface="Times New Roman"/>
              <a:sym typeface="Times New Roman"/>
            </a:endParaRPr>
          </a:p>
          <a:p>
            <a:pPr marL="0" lvl="0" indent="0" algn="l" rtl="0">
              <a:lnSpc>
                <a:spcPct val="115000"/>
              </a:lnSpc>
              <a:spcBef>
                <a:spcPts val="600"/>
              </a:spcBef>
              <a:spcAft>
                <a:spcPts val="0"/>
              </a:spcAft>
              <a:buNone/>
            </a:pPr>
            <a:endParaRPr lang="en-US" sz="2200" dirty="0">
              <a:latin typeface="Roboto" panose="020B0604020202020204" pitchFamily="2" charset="0"/>
              <a:ea typeface="Roboto" panose="020B0604020202020204" pitchFamily="2" charset="0"/>
              <a:cs typeface="Times New Roman"/>
              <a:sym typeface="Times New Roman"/>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1730">
        <p:fade/>
        <p:sndAc>
          <p:endSnd/>
        </p:sndAc>
      </p:transition>
    </mc:Choice>
    <mc:Fallback>
      <p:transition spd="med" advClick="0" advTm="1730">
        <p:fade/>
        <p:sndAc>
          <p:end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latin typeface="Roboto" panose="020B0604020202020204" pitchFamily="2" charset="0"/>
                <a:ea typeface="Roboto" panose="020B0604020202020204" pitchFamily="2" charset="0"/>
                <a:cs typeface="Times New Roman" panose="02020603050405020304" pitchFamily="18" charset="0"/>
              </a:rPr>
              <a:t>Bối</a:t>
            </a:r>
            <a:r>
              <a:rPr lang="en-US" b="1" dirty="0">
                <a:latin typeface="Roboto" panose="020B0604020202020204" pitchFamily="2" charset="0"/>
                <a:ea typeface="Roboto" panose="020B0604020202020204" pitchFamily="2" charset="0"/>
                <a:cs typeface="Times New Roman" panose="02020603050405020304" pitchFamily="18" charset="0"/>
              </a:rPr>
              <a:t> </a:t>
            </a:r>
            <a:r>
              <a:rPr lang="en-US" b="1" dirty="0" err="1">
                <a:latin typeface="Roboto" panose="020B0604020202020204" pitchFamily="2" charset="0"/>
                <a:ea typeface="Roboto" panose="020B0604020202020204" pitchFamily="2" charset="0"/>
                <a:cs typeface="Times New Roman" panose="02020603050405020304" pitchFamily="18" charset="0"/>
              </a:rPr>
              <a:t>cảnh</a:t>
            </a:r>
            <a:endParaRPr lang="en-US" dirty="0">
              <a:latin typeface="Roboto" panose="020B0604020202020204" pitchFamily="2" charset="0"/>
              <a:ea typeface="Roboto" panose="020B0604020202020204" pitchFamily="2" charset="0"/>
              <a:cs typeface="Times New Roman" panose="02020603050405020304" pitchFamily="18" charset="0"/>
            </a:endParaRPr>
          </a:p>
        </p:txBody>
      </p:sp>
      <p:pic>
        <p:nvPicPr>
          <p:cNvPr id="81" name="Google Shape;81;p15"/>
          <p:cNvPicPr preferRelativeResize="0"/>
          <p:nvPr/>
        </p:nvPicPr>
        <p:blipFill>
          <a:blip r:embed="rId6">
            <a:alphaModFix/>
          </a:blip>
          <a:stretch>
            <a:fillRect/>
          </a:stretch>
        </p:blipFill>
        <p:spPr>
          <a:xfrm>
            <a:off x="583277" y="791210"/>
            <a:ext cx="8182548" cy="3927463"/>
          </a:xfrm>
          <a:prstGeom prst="rect">
            <a:avLst/>
          </a:prstGeom>
          <a:noFill/>
          <a:ln>
            <a:noFill/>
          </a:ln>
        </p:spPr>
      </p:pic>
      <p:pic>
        <p:nvPicPr>
          <p:cNvPr id="3" name="ElevenLabs_2026-01-18T15_59_35_Liam - Energetic, Social Media Creator_pre_sp100_s50_sb75_v3">
            <a:hlinkClick r:id="" action="ppaction://media"/>
            <a:extLst>
              <a:ext uri="{FF2B5EF4-FFF2-40B4-BE49-F238E27FC236}">
                <a16:creationId xmlns:a16="http://schemas.microsoft.com/office/drawing/2014/main" id="{3C30905B-28B6-4924-A978-2FC41ED88E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7818">
        <p:fade/>
        <p:sndAc>
          <p:endSnd/>
        </p:sndAc>
      </p:transition>
    </mc:Choice>
    <mc:Fallback>
      <p:transition spd="med" advClick="0" advTm="27818">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 objId="3"/>
        <p14:stopEvt time="26921"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Roboto" panose="020B0604020202020204" pitchFamily="2" charset="0"/>
                <a:ea typeface="Roboto" panose="020B0604020202020204" pitchFamily="2" charset="0"/>
                <a:cs typeface="Times New Roman" panose="02020603050405020304" pitchFamily="18" charset="0"/>
              </a:rPr>
              <a:t>Mục tiêu &amp; Câu hỏi Nghiên cứu</a:t>
            </a:r>
            <a:endParaRPr dirty="0">
              <a:latin typeface="Roboto" panose="020B0604020202020204" pitchFamily="2" charset="0"/>
              <a:ea typeface="Roboto" panose="020B0604020202020204" pitchFamily="2" charset="0"/>
              <a:cs typeface="Times New Roman" panose="02020603050405020304" pitchFamily="18" charset="0"/>
            </a:endParaRPr>
          </a:p>
        </p:txBody>
      </p:sp>
      <p:pic>
        <p:nvPicPr>
          <p:cNvPr id="87" name="Google Shape;87;p16"/>
          <p:cNvPicPr preferRelativeResize="0"/>
          <p:nvPr/>
        </p:nvPicPr>
        <p:blipFill>
          <a:blip r:embed="rId6">
            <a:alphaModFix/>
          </a:blip>
          <a:stretch>
            <a:fillRect/>
          </a:stretch>
        </p:blipFill>
        <p:spPr>
          <a:xfrm>
            <a:off x="795040" y="746150"/>
            <a:ext cx="7440476" cy="4058100"/>
          </a:xfrm>
          <a:prstGeom prst="rect">
            <a:avLst/>
          </a:prstGeom>
          <a:noFill/>
          <a:ln>
            <a:noFill/>
          </a:ln>
        </p:spPr>
      </p:pic>
      <p:pic>
        <p:nvPicPr>
          <p:cNvPr id="3" name="ElevenLabs_2026-01-18T16_00_27_Liam - Energetic, Social Media Creator_pre_sp100_s50_sb75_v3">
            <a:hlinkClick r:id="" action="ppaction://media"/>
            <a:extLst>
              <a:ext uri="{FF2B5EF4-FFF2-40B4-BE49-F238E27FC236}">
                <a16:creationId xmlns:a16="http://schemas.microsoft.com/office/drawing/2014/main" id="{A5357743-7A55-4286-A46F-63EBF626D0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7605">
        <p:fade/>
        <p:sndAc>
          <p:endSnd/>
        </p:sndAc>
      </p:transition>
    </mc:Choice>
    <mc:Fallback>
      <p:transition spd="med" advClick="0" advTm="27605">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 objId="3"/>
        <p14:stopEvt time="26922"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Thu thập thông tin chủ động</a:t>
            </a:r>
            <a:endParaRPr dirty="0"/>
          </a:p>
        </p:txBody>
      </p:sp>
      <p:pic>
        <p:nvPicPr>
          <p:cNvPr id="93" name="Google Shape;93;p17"/>
          <p:cNvPicPr preferRelativeResize="0"/>
          <p:nvPr/>
        </p:nvPicPr>
        <p:blipFill>
          <a:blip r:embed="rId6">
            <a:alphaModFix/>
          </a:blip>
          <a:stretch>
            <a:fillRect/>
          </a:stretch>
        </p:blipFill>
        <p:spPr>
          <a:xfrm>
            <a:off x="1023125" y="755094"/>
            <a:ext cx="7334799" cy="4000474"/>
          </a:xfrm>
          <a:prstGeom prst="rect">
            <a:avLst/>
          </a:prstGeom>
          <a:noFill/>
          <a:ln>
            <a:noFill/>
          </a:ln>
        </p:spPr>
      </p:pic>
      <p:pic>
        <p:nvPicPr>
          <p:cNvPr id="3" name="ElevenLabs_2026-01-18T16_01_07_Liam - Energetic, Social Media Creator_pre_sp100_s50_sb75_v3">
            <a:hlinkClick r:id="" action="ppaction://media"/>
            <a:extLst>
              <a:ext uri="{FF2B5EF4-FFF2-40B4-BE49-F238E27FC236}">
                <a16:creationId xmlns:a16="http://schemas.microsoft.com/office/drawing/2014/main" id="{A2023F6B-0B65-4EE7-8A00-4F8E55D179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1299">
        <p:fade/>
        <p:sndAc>
          <p:endSnd/>
        </p:sndAc>
      </p:transition>
    </mc:Choice>
    <mc:Fallback>
      <p:transition spd="med" advClick="0" advTm="21299">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 objId="3"/>
        <p14:stopEvt time="20299"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Mục tiêu</a:t>
            </a:r>
            <a:endParaRPr/>
          </a:p>
        </p:txBody>
      </p:sp>
      <p:sp>
        <p:nvSpPr>
          <p:cNvPr id="99" name="Google Shape;99;p18"/>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Noto Sans Symbols"/>
              <a:buChar char="●"/>
            </a:pPr>
            <a:r>
              <a:rPr lang="en" sz="1800" b="1" dirty="0">
                <a:latin typeface="Roboto" panose="020B0604020202020204" pitchFamily="2" charset="0"/>
                <a:ea typeface="Roboto" panose="020B0604020202020204" pitchFamily="2" charset="0"/>
                <a:cs typeface="Times New Roman"/>
                <a:sym typeface="Times New Roman"/>
              </a:rPr>
              <a:t>M1:</a:t>
            </a:r>
            <a:r>
              <a:rPr lang="en" sz="1800" dirty="0">
                <a:latin typeface="Roboto" panose="020B0604020202020204" pitchFamily="2" charset="0"/>
                <a:ea typeface="Roboto" panose="020B0604020202020204" pitchFamily="2" charset="0"/>
                <a:cs typeface="Times New Roman"/>
                <a:sym typeface="Times New Roman"/>
              </a:rPr>
              <a:t> Hình thức hóa bài toán chọn camera dưới dạng POMDP và/hoặc tối ưu hóa có ràng buộc ngân sách; định nghĩa utility theo hướng information-theoretic với đại lượng có thể ước lượng trong thời gian thực.</a:t>
            </a:r>
            <a:endParaRPr sz="1800" dirty="0">
              <a:latin typeface="Roboto" panose="020B0604020202020204" pitchFamily="2" charset="0"/>
              <a:ea typeface="Roboto" panose="020B0604020202020204" pitchFamily="2" charset="0"/>
              <a:cs typeface="Times New Roman"/>
              <a:sym typeface="Times New Roman"/>
            </a:endParaRPr>
          </a:p>
          <a:p>
            <a:pPr marL="457200" lvl="0" indent="-355600" algn="l" rtl="0">
              <a:spcBef>
                <a:spcPts val="1000"/>
              </a:spcBef>
              <a:spcAft>
                <a:spcPts val="0"/>
              </a:spcAft>
              <a:buSzPts val="2000"/>
              <a:buFont typeface="Noto Sans Symbols"/>
              <a:buChar char="●"/>
            </a:pPr>
            <a:r>
              <a:rPr lang="en" sz="1800" b="1" dirty="0">
                <a:latin typeface="Roboto" panose="020B0604020202020204" pitchFamily="2" charset="0"/>
                <a:ea typeface="Roboto" panose="020B0604020202020204" pitchFamily="2" charset="0"/>
                <a:cs typeface="Times New Roman"/>
                <a:sym typeface="Times New Roman"/>
              </a:rPr>
              <a:t>M2:</a:t>
            </a:r>
            <a:r>
              <a:rPr lang="en" sz="1800" dirty="0">
                <a:latin typeface="Roboto" panose="020B0604020202020204" pitchFamily="2" charset="0"/>
                <a:ea typeface="Roboto" panose="020B0604020202020204" pitchFamily="2" charset="0"/>
                <a:cs typeface="Times New Roman"/>
                <a:sym typeface="Times New Roman"/>
              </a:rPr>
              <a:t> Thiết kế mô hình STGNN nhẹ (có thể lượng tử hóa) chạy real-time tại biên để cập nhật belief và dự báo xu hướng handover.</a:t>
            </a:r>
            <a:endParaRPr sz="1800" dirty="0">
              <a:latin typeface="Roboto" panose="020B0604020202020204" pitchFamily="2" charset="0"/>
              <a:ea typeface="Roboto" panose="020B0604020202020204" pitchFamily="2" charset="0"/>
              <a:cs typeface="Times New Roman"/>
              <a:sym typeface="Times New Roman"/>
            </a:endParaRPr>
          </a:p>
          <a:p>
            <a:pPr marL="457200" lvl="0" indent="-355600" algn="l" rtl="0">
              <a:spcBef>
                <a:spcPts val="1000"/>
              </a:spcBef>
              <a:spcAft>
                <a:spcPts val="0"/>
              </a:spcAft>
              <a:buSzPts val="2000"/>
              <a:buFont typeface="Noto Sans Symbols"/>
              <a:buChar char="●"/>
            </a:pPr>
            <a:r>
              <a:rPr lang="en" sz="1800" b="1" dirty="0">
                <a:latin typeface="Roboto" panose="020B0604020202020204" pitchFamily="2" charset="0"/>
                <a:ea typeface="Roboto" panose="020B0604020202020204" pitchFamily="2" charset="0"/>
                <a:cs typeface="Times New Roman"/>
                <a:sym typeface="Times New Roman"/>
              </a:rPr>
              <a:t>M3:</a:t>
            </a:r>
            <a:r>
              <a:rPr lang="en" sz="1800" dirty="0">
                <a:latin typeface="Roboto" panose="020B0604020202020204" pitchFamily="2" charset="0"/>
                <a:ea typeface="Roboto" panose="020B0604020202020204" pitchFamily="2" charset="0"/>
                <a:cs typeface="Times New Roman"/>
                <a:sym typeface="Times New Roman"/>
              </a:rPr>
              <a:t> Huấn luyện chính sách lựa chọn camera theo CTDE (bandit </a:t>
            </a:r>
            <a:endParaRPr sz="1800" dirty="0">
              <a:latin typeface="Roboto" panose="020B0604020202020204" pitchFamily="2" charset="0"/>
              <a:ea typeface="Roboto" panose="020B0604020202020204" pitchFamily="2" charset="0"/>
              <a:cs typeface="Times New Roman"/>
              <a:sym typeface="Times New Roman"/>
            </a:endParaRPr>
          </a:p>
          <a:p>
            <a:pPr marL="457200" lvl="0" indent="-355600" algn="l" rtl="0">
              <a:spcBef>
                <a:spcPts val="1000"/>
              </a:spcBef>
              <a:spcAft>
                <a:spcPts val="0"/>
              </a:spcAft>
              <a:buSzPts val="2000"/>
              <a:buFont typeface="Noto Sans Symbols"/>
              <a:buChar char="●"/>
            </a:pPr>
            <a:r>
              <a:rPr lang="en" sz="1800" dirty="0">
                <a:latin typeface="Roboto" panose="020B0604020202020204" pitchFamily="2" charset="0"/>
                <a:ea typeface="Roboto" panose="020B0604020202020204" pitchFamily="2" charset="0"/>
                <a:cs typeface="Times New Roman"/>
                <a:sym typeface="Times New Roman"/>
              </a:rPr>
              <a:t> DRL) nhằm tối ưu dài hạn và phù hợp với action-space tổ hợp lớn.</a:t>
            </a:r>
            <a:endParaRPr sz="1800" dirty="0">
              <a:latin typeface="Roboto" panose="020B0604020202020204" pitchFamily="2" charset="0"/>
              <a:ea typeface="Roboto" panose="020B0604020202020204" pitchFamily="2" charset="0"/>
              <a:cs typeface="Times New Roman"/>
              <a:sym typeface="Times New Roman"/>
            </a:endParaRPr>
          </a:p>
          <a:p>
            <a:pPr marL="457200" lvl="0" indent="-355600" algn="l" rtl="0">
              <a:spcBef>
                <a:spcPts val="1000"/>
              </a:spcBef>
              <a:spcAft>
                <a:spcPts val="1000"/>
              </a:spcAft>
              <a:buSzPts val="2000"/>
              <a:buFont typeface="Noto Sans Symbols"/>
              <a:buChar char="●"/>
            </a:pPr>
            <a:r>
              <a:rPr lang="en" sz="1800" b="1" dirty="0">
                <a:latin typeface="Roboto" panose="020B0604020202020204" pitchFamily="2" charset="0"/>
                <a:ea typeface="Roboto" panose="020B0604020202020204" pitchFamily="2" charset="0"/>
                <a:cs typeface="Times New Roman"/>
                <a:sym typeface="Times New Roman"/>
              </a:rPr>
              <a:t>M4:</a:t>
            </a:r>
            <a:r>
              <a:rPr lang="en" sz="1800" dirty="0">
                <a:latin typeface="Roboto" panose="020B0604020202020204" pitchFamily="2" charset="0"/>
                <a:ea typeface="Roboto" panose="020B0604020202020204" pitchFamily="2" charset="0"/>
                <a:cs typeface="Times New Roman"/>
                <a:sym typeface="Times New Roman"/>
              </a:rPr>
              <a:t> Thiết kế thực nghiệm, baseline, ablation và protocol đo tài nguyên để kiểm chứng giả thuyết trade-off với các ngưỡng IDF1, HOTA.</a:t>
            </a:r>
            <a:endParaRPr sz="1800" dirty="0">
              <a:latin typeface="Roboto" panose="020B0604020202020204" pitchFamily="2" charset="0"/>
              <a:ea typeface="Roboto" panose="020B0604020202020204" pitchFamily="2" charset="0"/>
            </a:endParaRPr>
          </a:p>
        </p:txBody>
      </p:sp>
      <p:pic>
        <p:nvPicPr>
          <p:cNvPr id="3" name="ElevenLabs_2026-01-18T16_01_44_Liam - Energetic, Social Media Creator_pre_sp100_s50_sb75_v3">
            <a:hlinkClick r:id="" action="ppaction://media"/>
            <a:extLst>
              <a:ext uri="{FF2B5EF4-FFF2-40B4-BE49-F238E27FC236}">
                <a16:creationId xmlns:a16="http://schemas.microsoft.com/office/drawing/2014/main" id="{A186982D-4578-440C-9397-A9320DA477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30614">
        <p:fade/>
        <p:sndAc>
          <p:endSnd/>
        </p:sndAc>
      </p:transition>
    </mc:Choice>
    <mc:Fallback>
      <p:transition spd="med" advClick="0" advTm="30614">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 objId="3"/>
        <p14:stopEvt time="30056" objId="3"/>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Nội dung và Phương pháp</a:t>
            </a:r>
            <a:endParaRPr dirty="0"/>
          </a:p>
        </p:txBody>
      </p:sp>
      <p:sp>
        <p:nvSpPr>
          <p:cNvPr id="105" name="Google Shape;105;p1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pitchFamily="2" charset="0"/>
                <a:ea typeface="Roboto" panose="020B0604020202020204" pitchFamily="2" charset="0"/>
                <a:cs typeface="Times New Roman" panose="02020603050405020304" pitchFamily="18" charset="0"/>
              </a:rPr>
              <a:t>Kiến trúc hệ thống</a:t>
            </a: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0" algn="l" rtl="0">
              <a:spcBef>
                <a:spcPts val="1600"/>
              </a:spcBef>
              <a:spcAft>
                <a:spcPts val="0"/>
              </a:spcAft>
              <a:buNone/>
            </a:pP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0" algn="l" rtl="0">
              <a:spcBef>
                <a:spcPts val="1600"/>
              </a:spcBef>
              <a:spcAft>
                <a:spcPts val="0"/>
              </a:spcAft>
              <a:buNone/>
            </a:pPr>
            <a:endParaRPr dirty="0">
              <a:latin typeface="Roboto" panose="020B0604020202020204" pitchFamily="2" charset="0"/>
              <a:ea typeface="Roboto" panose="020B0604020202020204" pitchFamily="2" charset="0"/>
              <a:cs typeface="Times New Roman" panose="02020603050405020304" pitchFamily="18" charset="0"/>
            </a:endParaRPr>
          </a:p>
          <a:p>
            <a:pPr marL="914400" lvl="0" indent="0" algn="l" rtl="0">
              <a:spcBef>
                <a:spcPts val="1600"/>
              </a:spcBef>
              <a:spcAft>
                <a:spcPts val="1600"/>
              </a:spcAft>
              <a:buNone/>
            </a:pPr>
            <a:endParaRPr sz="1800" dirty="0">
              <a:latin typeface="Roboto" panose="020B0604020202020204" pitchFamily="2" charset="0"/>
              <a:ea typeface="Roboto" panose="020B0604020202020204" pitchFamily="2" charset="0"/>
              <a:cs typeface="Times New Roman" panose="02020603050405020304" pitchFamily="18" charset="0"/>
            </a:endParaRPr>
          </a:p>
        </p:txBody>
      </p:sp>
      <p:pic>
        <p:nvPicPr>
          <p:cNvPr id="3" name="ElevenLabs_2026-01-18T16_02_29_Liam - Energetic, Social Media Creator_pre_sp100_s50_sb75_v3">
            <a:hlinkClick r:id="" action="ppaction://media"/>
            <a:extLst>
              <a:ext uri="{FF2B5EF4-FFF2-40B4-BE49-F238E27FC236}">
                <a16:creationId xmlns:a16="http://schemas.microsoft.com/office/drawing/2014/main" id="{3004BF28-F7EF-4396-8642-B9E4904262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pic>
        <p:nvPicPr>
          <p:cNvPr id="4" name="Picture 3">
            <a:extLst>
              <a:ext uri="{FF2B5EF4-FFF2-40B4-BE49-F238E27FC236}">
                <a16:creationId xmlns:a16="http://schemas.microsoft.com/office/drawing/2014/main" id="{F31EC377-21E1-40A0-A7EA-1D82FBA2324F}"/>
              </a:ext>
            </a:extLst>
          </p:cNvPr>
          <p:cNvPicPr>
            <a:picLocks noChangeAspect="1"/>
          </p:cNvPicPr>
          <p:nvPr/>
        </p:nvPicPr>
        <p:blipFill>
          <a:blip r:embed="rId7"/>
          <a:stretch>
            <a:fillRect/>
          </a:stretch>
        </p:blipFill>
        <p:spPr>
          <a:xfrm>
            <a:off x="540174" y="1636594"/>
            <a:ext cx="8329391" cy="2344855"/>
          </a:xfrm>
          <a:prstGeom prst="rect">
            <a:avLst/>
          </a:prstGeom>
        </p:spPr>
      </p:pic>
      <p:pic>
        <p:nvPicPr>
          <p:cNvPr id="2" name="ElevenLabs_2026-01-18T16_02_29_Liam - Energetic, Social Media Creator_pre_sp100_s50_sb75_v3">
            <a:hlinkClick r:id="" action="ppaction://media"/>
            <a:extLst>
              <a:ext uri="{FF2B5EF4-FFF2-40B4-BE49-F238E27FC236}">
                <a16:creationId xmlns:a16="http://schemas.microsoft.com/office/drawing/2014/main" id="{01428742-5BEF-46E0-879F-8DA493BD83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2853">
        <p:fade/>
        <p:sndAc>
          <p:endSnd/>
        </p:sndAc>
      </p:transition>
    </mc:Choice>
    <mc:Fallback>
      <p:transition spd="med" advClick="0" advTm="22853">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10" fill="remove" display="0">
                  <p:stCondLst>
                    <p:cond delay="indefinite"/>
                  </p:stCondLst>
                  <p:endCondLst>
                    <p:cond evt="onStopAudio" delay="0">
                      <p:tgtEl>
                        <p:sldTgt/>
                      </p:tgtEl>
                    </p:cond>
                  </p:endCondLst>
                </p:cTn>
                <p:tgtEl>
                  <p:spTgt spid="3"/>
                </p:tgtEl>
              </p:cMediaNode>
            </p:audio>
            <p:audio>
              <p:cMediaNode vol="80000" numSld="999" showWhenStopped="0">
                <p:cTn id="11" fill="remove"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3"/>
        <p14:playEvt time="2" objId="2"/>
        <p14:stopEvt time="21915" objId="3"/>
        <p14:stopEvt time="22014"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112" name="Google Shape;112;p20"/>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pitchFamily="2" charset="0"/>
                <a:ea typeface="Roboto" panose="020B0604020202020204" pitchFamily="2" charset="0"/>
                <a:cs typeface="Times New Roman" panose="02020603050405020304" pitchFamily="18" charset="0"/>
              </a:rPr>
              <a:t>Kiến trúc thuật toán</a:t>
            </a: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0" algn="l" rtl="0">
              <a:spcBef>
                <a:spcPts val="1600"/>
              </a:spcBef>
              <a:spcAft>
                <a:spcPts val="0"/>
              </a:spcAft>
              <a:buNone/>
            </a:pPr>
            <a:endParaRPr dirty="0">
              <a:latin typeface="Roboto" panose="020B0604020202020204" pitchFamily="2" charset="0"/>
              <a:ea typeface="Roboto" panose="020B0604020202020204" pitchFamily="2" charset="0"/>
              <a:cs typeface="Times New Roman" panose="02020603050405020304" pitchFamily="18" charset="0"/>
            </a:endParaRPr>
          </a:p>
          <a:p>
            <a:pPr marL="457200" lvl="0" indent="0" algn="l" rtl="0">
              <a:spcBef>
                <a:spcPts val="1600"/>
              </a:spcBef>
              <a:spcAft>
                <a:spcPts val="0"/>
              </a:spcAft>
              <a:buNone/>
            </a:pPr>
            <a:endParaRPr dirty="0">
              <a:latin typeface="Roboto" panose="020B0604020202020204" pitchFamily="2" charset="0"/>
              <a:ea typeface="Roboto" panose="020B0604020202020204" pitchFamily="2" charset="0"/>
              <a:cs typeface="Times New Roman" panose="02020603050405020304" pitchFamily="18" charset="0"/>
            </a:endParaRPr>
          </a:p>
          <a:p>
            <a:pPr marL="914400" lvl="0" indent="0" algn="l" rtl="0">
              <a:spcBef>
                <a:spcPts val="1600"/>
              </a:spcBef>
              <a:spcAft>
                <a:spcPts val="1600"/>
              </a:spcAft>
              <a:buNone/>
            </a:pPr>
            <a:endParaRPr sz="1800" dirty="0">
              <a:latin typeface="Roboto" panose="020B0604020202020204" pitchFamily="2" charset="0"/>
              <a:ea typeface="Roboto" panose="020B0604020202020204" pitchFamily="2" charset="0"/>
              <a:cs typeface="Times New Roman" panose="02020603050405020304" pitchFamily="18" charset="0"/>
            </a:endParaRPr>
          </a:p>
        </p:txBody>
      </p:sp>
      <p:pic>
        <p:nvPicPr>
          <p:cNvPr id="3" name="ElevenLabs_2026-01-18T16_03_14_Liam - Energetic, Social Media Creator_pre_sp100_s50_sb75_v3">
            <a:hlinkClick r:id="" action="ppaction://media"/>
            <a:extLst>
              <a:ext uri="{FF2B5EF4-FFF2-40B4-BE49-F238E27FC236}">
                <a16:creationId xmlns:a16="http://schemas.microsoft.com/office/drawing/2014/main" id="{86016FDE-D87C-4AAD-9DBF-874A090EDC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pic>
        <p:nvPicPr>
          <p:cNvPr id="4" name="Picture 3">
            <a:extLst>
              <a:ext uri="{FF2B5EF4-FFF2-40B4-BE49-F238E27FC236}">
                <a16:creationId xmlns:a16="http://schemas.microsoft.com/office/drawing/2014/main" id="{BD45F9C1-9DD7-40F0-8762-8D8C42D67439}"/>
              </a:ext>
            </a:extLst>
          </p:cNvPr>
          <p:cNvPicPr>
            <a:picLocks noChangeAspect="1"/>
          </p:cNvPicPr>
          <p:nvPr/>
        </p:nvPicPr>
        <p:blipFill>
          <a:blip r:embed="rId7"/>
          <a:stretch>
            <a:fillRect/>
          </a:stretch>
        </p:blipFill>
        <p:spPr>
          <a:xfrm>
            <a:off x="1022350" y="1254643"/>
            <a:ext cx="6985000" cy="3243814"/>
          </a:xfrm>
          <a:prstGeom prst="rect">
            <a:avLst/>
          </a:prstGeom>
        </p:spPr>
      </p:pic>
      <p:pic>
        <p:nvPicPr>
          <p:cNvPr id="2" name="ElevenLabs_2026-01-18T16_03_14_Liam - Energetic, Social Media Creator_pre_sp100_s50_sb75_v3">
            <a:hlinkClick r:id="" action="ppaction://media"/>
            <a:extLst>
              <a:ext uri="{FF2B5EF4-FFF2-40B4-BE49-F238E27FC236}">
                <a16:creationId xmlns:a16="http://schemas.microsoft.com/office/drawing/2014/main" id="{D4787097-FA77-403A-BFE1-8131428E1AE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0954">
        <p:fade/>
        <p:sndAc>
          <p:endSnd/>
        </p:sndAc>
      </p:transition>
    </mc:Choice>
    <mc:Fallback>
      <p:transition spd="med" advClick="0" advTm="20954">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remove" display="0">
                  <p:stCondLst>
                    <p:cond delay="indefinite"/>
                  </p:stCondLst>
                  <p:endCondLst>
                    <p:cond evt="onStopAudio" delay="0">
                      <p:tgtEl>
                        <p:sldTgt/>
                      </p:tgtEl>
                    </p:cond>
                  </p:endCondLst>
                </p:cTn>
                <p:tgtEl>
                  <p:spTgt spid="3"/>
                </p:tgtEl>
              </p:cMediaNode>
            </p:audio>
            <p:audio>
              <p:cMediaNode vol="80000" numSld="999" showWhenStopped="0">
                <p:cTn id="11" fill="remove"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 objId="3"/>
        <p14:playEvt time="1" objId="2"/>
        <p14:stopEvt time="19817" objId="2"/>
        <p14:stopEvt time="19829"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Kết quả dự kiến</a:t>
            </a:r>
            <a:endParaRPr dirty="0"/>
          </a:p>
        </p:txBody>
      </p:sp>
      <p:sp>
        <p:nvSpPr>
          <p:cNvPr id="119" name="Google Shape;119;p21"/>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55600" algn="l" rtl="0">
              <a:spcBef>
                <a:spcPts val="1200"/>
              </a:spcBef>
              <a:spcAft>
                <a:spcPts val="0"/>
              </a:spcAft>
              <a:buSzPts val="2000"/>
              <a:buFont typeface="Times New Roman"/>
              <a:buChar char="●"/>
            </a:pPr>
            <a:r>
              <a:rPr lang="vi-VN" sz="2000" b="1" dirty="0">
                <a:latin typeface="Roboto" panose="020B0604020202020204" pitchFamily="2" charset="0"/>
                <a:ea typeface="Roboto" panose="020B0604020202020204" pitchFamily="2" charset="0"/>
                <a:cs typeface="Times New Roman"/>
                <a:sym typeface="Times New Roman"/>
              </a:rPr>
              <a:t>Đóng góp về Lý thuyết:</a:t>
            </a:r>
            <a:r>
              <a:rPr lang="vi-VN" sz="2000" dirty="0">
                <a:latin typeface="Roboto" panose="020B0604020202020204" pitchFamily="2" charset="0"/>
                <a:ea typeface="Roboto" panose="020B0604020202020204" pitchFamily="2" charset="0"/>
                <a:cs typeface="Times New Roman"/>
                <a:sym typeface="Times New Roman"/>
              </a:rPr>
              <a:t> Đề xuất mô hình hình thức cho bài toán lựa chọn camera dưới ràng buộc ngân sách, trong đó state, action, observation và objective được xác định rõ ràng để cho phép tái lập và kiểm chứng bằng thực nghiệm.</a:t>
            </a:r>
          </a:p>
          <a:p>
            <a:pPr marL="457200" lvl="0" indent="-355600" algn="l" rtl="0">
              <a:spcBef>
                <a:spcPts val="0"/>
              </a:spcBef>
              <a:spcAft>
                <a:spcPts val="0"/>
              </a:spcAft>
              <a:buSzPts val="2000"/>
              <a:buFont typeface="Times New Roman"/>
              <a:buChar char="●"/>
            </a:pPr>
            <a:r>
              <a:rPr lang="vi-VN" sz="2000" b="1" dirty="0">
                <a:latin typeface="Roboto" panose="020B0604020202020204" pitchFamily="2" charset="0"/>
                <a:ea typeface="Roboto" panose="020B0604020202020204" pitchFamily="2" charset="0"/>
                <a:cs typeface="Times New Roman"/>
                <a:sym typeface="Times New Roman"/>
              </a:rPr>
              <a:t>Đóng góp về Kỹ thuật:</a:t>
            </a:r>
            <a:r>
              <a:rPr lang="vi-VN" sz="2000" dirty="0">
                <a:latin typeface="Roboto" panose="020B0604020202020204" pitchFamily="2" charset="0"/>
                <a:ea typeface="Roboto" panose="020B0604020202020204" pitchFamily="2" charset="0"/>
                <a:cs typeface="Times New Roman"/>
                <a:sym typeface="Times New Roman"/>
              </a:rPr>
              <a:t> Thiết kế STGNN nhẹ có thể lượng tử hóa cho thiết bị nhúng, kèm báo cáo định lượng về độ trễ suy luận, bộ nhớ và throughput để chứng minh khả năng chạy real-time.</a:t>
            </a:r>
            <a:endParaRPr lang="vi-VN" sz="2000" baseline="30000" dirty="0">
              <a:latin typeface="Roboto" panose="020B0604020202020204" pitchFamily="2" charset="0"/>
              <a:ea typeface="Roboto" panose="020B0604020202020204" pitchFamily="2" charset="0"/>
              <a:cs typeface="Times New Roman"/>
              <a:sym typeface="Times New Roman"/>
            </a:endParaRPr>
          </a:p>
          <a:p>
            <a:pPr marL="457200" lvl="0" indent="-355600" algn="l" rtl="0">
              <a:spcBef>
                <a:spcPts val="0"/>
              </a:spcBef>
              <a:spcAft>
                <a:spcPts val="0"/>
              </a:spcAft>
              <a:buSzPts val="2000"/>
              <a:buFont typeface="Times New Roman"/>
              <a:buChar char="●"/>
            </a:pPr>
            <a:r>
              <a:rPr lang="vi-VN" sz="2000" b="1" dirty="0">
                <a:latin typeface="Roboto" panose="020B0604020202020204" pitchFamily="2" charset="0"/>
                <a:ea typeface="Roboto" panose="020B0604020202020204" pitchFamily="2" charset="0"/>
                <a:cs typeface="Times New Roman"/>
                <a:sym typeface="Times New Roman"/>
              </a:rPr>
              <a:t>Tài nguyên:</a:t>
            </a:r>
            <a:r>
              <a:rPr lang="vi-VN" sz="2000" dirty="0">
                <a:latin typeface="Roboto" panose="020B0604020202020204" pitchFamily="2" charset="0"/>
                <a:ea typeface="Roboto" panose="020B0604020202020204" pitchFamily="2" charset="0"/>
                <a:cs typeface="Times New Roman"/>
                <a:sym typeface="Times New Roman"/>
              </a:rPr>
              <a:t> Công bố mã nguồn, cấu hình và script tái lập cho môi trường mô phỏng active camera selection, đảm bảo reproducibility và tạo điều kiện cho nghiên cứu tiếp nối.</a:t>
            </a:r>
          </a:p>
          <a:p>
            <a:pPr marL="0" lvl="0" indent="0" algn="l" rtl="0">
              <a:spcBef>
                <a:spcPts val="1200"/>
              </a:spcBef>
              <a:spcAft>
                <a:spcPts val="0"/>
              </a:spcAft>
              <a:buNone/>
            </a:pPr>
            <a:endParaRPr lang="vi-VN" sz="2000" dirty="0">
              <a:latin typeface="Roboto" panose="020B0604020202020204" pitchFamily="2" charset="0"/>
              <a:ea typeface="Roboto" panose="020B0604020202020204" pitchFamily="2" charset="0"/>
            </a:endParaRPr>
          </a:p>
          <a:p>
            <a:pPr marL="457200" lvl="0" indent="0" algn="l" rtl="0">
              <a:spcBef>
                <a:spcPts val="1600"/>
              </a:spcBef>
              <a:spcAft>
                <a:spcPts val="0"/>
              </a:spcAft>
              <a:buNone/>
            </a:pPr>
            <a:endParaRPr lang="vi-VN" sz="2000" dirty="0">
              <a:latin typeface="Roboto" panose="020B0604020202020204" pitchFamily="2" charset="0"/>
              <a:ea typeface="Roboto" panose="020B0604020202020204" pitchFamily="2" charset="0"/>
            </a:endParaRPr>
          </a:p>
          <a:p>
            <a:pPr marL="457200" lvl="0" indent="0" algn="l" rtl="0">
              <a:spcBef>
                <a:spcPts val="1600"/>
              </a:spcBef>
              <a:spcAft>
                <a:spcPts val="0"/>
              </a:spcAft>
              <a:buNone/>
            </a:pPr>
            <a:endParaRPr lang="vi-VN" sz="2000" dirty="0">
              <a:latin typeface="Roboto" panose="020B0604020202020204" pitchFamily="2" charset="0"/>
              <a:ea typeface="Roboto" panose="020B0604020202020204" pitchFamily="2" charset="0"/>
            </a:endParaRPr>
          </a:p>
          <a:p>
            <a:pPr marL="914400" lvl="0" indent="0" algn="l" rtl="0">
              <a:spcBef>
                <a:spcPts val="1600"/>
              </a:spcBef>
              <a:spcAft>
                <a:spcPts val="1600"/>
              </a:spcAft>
              <a:buNone/>
            </a:pPr>
            <a:endParaRPr lang="vi-VN" sz="2000" dirty="0">
              <a:latin typeface="Roboto" panose="020B0604020202020204" pitchFamily="2" charset="0"/>
              <a:ea typeface="Roboto" panose="020B0604020202020204" pitchFamily="2" charset="0"/>
            </a:endParaRPr>
          </a:p>
        </p:txBody>
      </p:sp>
      <p:pic>
        <p:nvPicPr>
          <p:cNvPr id="3" name="ElevenLabs_2026-01-18T16_03_47_Liam - Energetic, Social Media Creator_pre_sp100_s50_sb75_v3">
            <a:hlinkClick r:id="" action="ppaction://media"/>
            <a:extLst>
              <a:ext uri="{FF2B5EF4-FFF2-40B4-BE49-F238E27FC236}">
                <a16:creationId xmlns:a16="http://schemas.microsoft.com/office/drawing/2014/main" id="{E7470DD9-EF97-4393-84C5-3935CBF72A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267200" y="22669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1423">
        <p:fade/>
        <p:sndAc>
          <p:endSnd/>
        </p:sndAc>
      </p:transition>
    </mc:Choice>
    <mc:Fallback>
      <p:transition spd="med" advClick="0" advTm="21423">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 objId="3"/>
        <p14:stopEvt time="20629"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10.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4"/>
</p:tagLst>
</file>

<file path=ppt/tags/tag6.xml><?xml version="1.0" encoding="utf-8"?>
<p:tagLst xmlns:a="http://schemas.openxmlformats.org/drawingml/2006/main" xmlns:r="http://schemas.openxmlformats.org/officeDocument/2006/relationships" xmlns:p="http://schemas.openxmlformats.org/presentationml/2006/main">
  <p:tag name="TIMING" val="|0.3"/>
</p:tagLst>
</file>

<file path=ppt/tags/tag7.xml><?xml version="1.0" encoding="utf-8"?>
<p:tagLst xmlns:a="http://schemas.openxmlformats.org/drawingml/2006/main" xmlns:r="http://schemas.openxmlformats.org/officeDocument/2006/relationships" xmlns:p="http://schemas.openxmlformats.org/presentationml/2006/main">
  <p:tag name="TIMING" val="|0.3"/>
</p:tagLst>
</file>

<file path=ppt/tags/tag8.xml><?xml version="1.0" encoding="utf-8"?>
<p:tagLst xmlns:a="http://schemas.openxmlformats.org/drawingml/2006/main" xmlns:r="http://schemas.openxmlformats.org/officeDocument/2006/relationships" xmlns:p="http://schemas.openxmlformats.org/presentationml/2006/main">
  <p:tag name="TIMING" val="|1.3"/>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574</Words>
  <Application>Microsoft Office PowerPoint</Application>
  <PresentationFormat>On-screen Show (16:9)</PresentationFormat>
  <Paragraphs>37</Paragraphs>
  <Slides>10</Slides>
  <Notes>10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Roboto</vt:lpstr>
      <vt:lpstr>Noto Sans Symbols</vt:lpstr>
      <vt:lpstr>Arial</vt:lpstr>
      <vt:lpstr>Times New Roman</vt:lpstr>
      <vt:lpstr>Material - R01</vt:lpstr>
      <vt:lpstr>DYNAMIC VIEW SELECTION VIA SPATIOTEMPORAL GRAPHS AND INFORMATION-THEORETIC OPTIMIZATION FOR DISTRIBUTED EDGE SURVEILLANCE SYSTEMS</vt:lpstr>
      <vt:lpstr>Tóm tắt </vt:lpstr>
      <vt:lpstr>Bối cảnh</vt:lpstr>
      <vt:lpstr>Mục tiêu &amp; Câu hỏi Nghiên cứu</vt:lpstr>
      <vt:lpstr>Thu thập thông tin chủ động</vt:lpstr>
      <vt:lpstr>Mục tiêu</vt:lpstr>
      <vt:lpstr>Nội dung và Phương pháp</vt:lpstr>
      <vt:lpstr>Nội dung và Phương pháp</vt:lpstr>
      <vt:lpstr>Kết quả dự kiến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VIEW SELECTION VIA SPATIOTEMPORAL GRAPHS AND INFORMATION-THEORETIC OPTIMIZATION FOR DISTRIBUTED EDGE SURVEILLANCE SYSTEMS</dc:title>
  <dc:creator>PC</dc:creator>
  <cp:lastModifiedBy>Thi</cp:lastModifiedBy>
  <cp:revision>3</cp:revision>
  <dcterms:modified xsi:type="dcterms:W3CDTF">2026-01-18T17:11:22Z</dcterms:modified>
</cp:coreProperties>
</file>